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9" r:id="rId2"/>
    <p:sldId id="329" r:id="rId3"/>
    <p:sldId id="389" r:id="rId4"/>
    <p:sldId id="341" r:id="rId5"/>
    <p:sldId id="390" r:id="rId6"/>
    <p:sldId id="391" r:id="rId7"/>
    <p:sldId id="385" r:id="rId8"/>
    <p:sldId id="356" r:id="rId9"/>
    <p:sldId id="355" r:id="rId10"/>
    <p:sldId id="382" r:id="rId11"/>
    <p:sldId id="383" r:id="rId12"/>
    <p:sldId id="357" r:id="rId13"/>
    <p:sldId id="343" r:id="rId14"/>
    <p:sldId id="350" r:id="rId15"/>
    <p:sldId id="351" r:id="rId16"/>
    <p:sldId id="392" r:id="rId17"/>
    <p:sldId id="353" r:id="rId18"/>
    <p:sldId id="345" r:id="rId19"/>
    <p:sldId id="347" r:id="rId20"/>
    <p:sldId id="348" r:id="rId21"/>
    <p:sldId id="349" r:id="rId22"/>
    <p:sldId id="388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60" r:id="rId32"/>
    <p:sldId id="361" r:id="rId33"/>
    <p:sldId id="387" r:id="rId34"/>
    <p:sldId id="359" r:id="rId35"/>
    <p:sldId id="380" r:id="rId36"/>
    <p:sldId id="381" r:id="rId37"/>
    <p:sldId id="379" r:id="rId38"/>
    <p:sldId id="362" r:id="rId39"/>
    <p:sldId id="375" r:id="rId40"/>
    <p:sldId id="376" r:id="rId41"/>
    <p:sldId id="346" r:id="rId42"/>
    <p:sldId id="377" r:id="rId43"/>
    <p:sldId id="363" r:id="rId44"/>
    <p:sldId id="374" r:id="rId45"/>
    <p:sldId id="378" r:id="rId46"/>
    <p:sldId id="33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943"/>
    <a:srgbClr val="F1A069"/>
    <a:srgbClr val="FA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85282" autoAdjust="0"/>
  </p:normalViewPr>
  <p:slideViewPr>
    <p:cSldViewPr snapToGrid="0">
      <p:cViewPr varScale="1">
        <p:scale>
          <a:sx n="65" d="100"/>
          <a:sy n="65" d="100"/>
        </p:scale>
        <p:origin x="7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74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60B5-AC30-4F9C-9581-335F9A4D0416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A0BD-0492-4E37-81AA-7340F55266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8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6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9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0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4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9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3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4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38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9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56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8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58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24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57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31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95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08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9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6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7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74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6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90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26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35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44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62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39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920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93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8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29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97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74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56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52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590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5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7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9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7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AA0BD-0492-4E37-81AA-7340F55266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6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6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1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C525-FCF3-420E-993F-5E0F14C0254B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B145F-A63A-4FD2-BC43-F80404E4B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524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 ХОТЯТ ВИДЕТЬ ОДЕССИТЫ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МЕСТЕ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ЛЕТНЕГО ТЕАТРА В ГОРСАДУ?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63027" y="5720026"/>
            <a:ext cx="9144000" cy="8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/>
                </a:solidFill>
              </a:rPr>
              <a:t>ОДЕССА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СЕНТЯБРЬ 2018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71564" y="145746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60" y="145746"/>
            <a:ext cx="18097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41" y="236500"/>
            <a:ext cx="1150882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ОПИШИТЕ ОДНОЙ КОРОТКОЙ ФРАЗОЙ РОЛЬ ГОРСАДА ДЛЯ ОДЕССЫ: ЧТО, С ВАШЕЙ ТОЧКИ ЗРЕНИЯ, ЗНАЧИТ ГОРСАД ДЛЯ ОДЕССЫ? Спонтанная реакция, только один ответ СЛАЙД 2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841" y="1174723"/>
            <a:ext cx="11508827" cy="5478423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Зеленый оазис, место для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отдыха-19%</a:t>
            </a:r>
          </a:p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Там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много зелени и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красоты», «Это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прекрасно, это нужно людям -глоток свежего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воздуха», «Это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какой-то отдельный оазис для семейного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отдыха», «Хорошее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место для отдыха возле 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Дерибасовской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», «Хорошая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парковая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зона», «Уютное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место для отдыха и хорошее укрытие от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зноя», «Приятная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местность, где можно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отдохнуть», «Свежий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воздух и место , где можно собраться с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друзьями», «Одно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из нескольких спокойных мест, где можно провести время с семьёй и маленьким ребёнком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.», «Общественное </a:t>
            </a:r>
            <a:r>
              <a:rPr lang="ru-RU" sz="2500" i="1" dirty="0" err="1">
                <a:solidFill>
                  <a:schemeClr val="tx2">
                    <a:lumMod val="75000"/>
                  </a:schemeClr>
                </a:solidFill>
              </a:rPr>
              <a:t>пространстрово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 в центре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Одессе», «Оазис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отдыха в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центре», «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Місце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, де люди </a:t>
            </a:r>
            <a:r>
              <a:rPr lang="ru-RU" sz="2500" i="1" dirty="0" err="1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відпочити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Місце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500" i="1" dirty="0" err="1">
                <a:solidFill>
                  <a:schemeClr val="tx2">
                    <a:lumMod val="75000"/>
                  </a:schemeClr>
                </a:solidFill>
              </a:rPr>
              <a:t>релаксації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500" i="1" dirty="0" err="1">
                <a:solidFill>
                  <a:schemeClr val="tx2">
                    <a:lumMod val="75000"/>
                  </a:schemeClr>
                </a:solidFill>
              </a:rPr>
              <a:t>відпочинку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задоволення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Місце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500" i="1" dirty="0" err="1">
                <a:solidFill>
                  <a:schemeClr val="tx2">
                    <a:lumMod val="75000"/>
                  </a:schemeClr>
                </a:solidFill>
              </a:rPr>
              <a:t>сімейного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відпочинку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», «Легкие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исторического центра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города», «Культурное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, тихое место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Одессы», «Зеленое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сердце </a:t>
            </a: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Дерибасовской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», «Зеленое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лицо центра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Одессы», «Зеленая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зона в центре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города», «Для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меня это место для отдыха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душой», «Это </a:t>
            </a:r>
            <a:r>
              <a:rPr lang="ru-RU" sz="2500" i="1" dirty="0">
                <a:solidFill>
                  <a:schemeClr val="tx2">
                    <a:lumMod val="75000"/>
                  </a:schemeClr>
                </a:solidFill>
              </a:rPr>
              <a:t>биосферный 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заповедник»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41" y="236500"/>
            <a:ext cx="1150882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ОПИШИТЕ ОДНОЙ КОРОТКОЙ ФРАЗОЙ РОЛЬ ГОРСАДА ДЛЯ ОДЕССЫ: ЧТО, С ВАШЕЙ ТОЧКИ ЗРЕНИЯ, ЗНАЧИТ ГОРСАД ДЛЯ ОДЕССЫ? Спонтанная реакция, только один ответ СЛАЙД 3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969" y="1276470"/>
            <a:ext cx="11508827" cy="4893647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Исторический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памятник-18%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Яркий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исторический памятник прошлой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жизни»,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исторический памятник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культуры»,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историческая часть улицы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Дерибасовской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историческое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место», «Экзотическое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, душевное место, идеальное историческое место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Одессы»,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историческая часть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города», «Старая фотография», «Старая Одесса»,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историческая ценность нашего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города», «Память предков», «Память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о старом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городе»,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культурная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память», «Памятник архитектуры», «Место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, где всё сохранено как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было», «Огромный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кусок истории, место отдыха,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достопримечательность», «Это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наша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история», «История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города, культурное и уютное место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Оессы,которое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нужно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сохранить», «Культурное наследие», «Ключевое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историческое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место», «История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и символ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Одессы», «Историческая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память, витрина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города», «История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Одессы, и красота, и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память», «Добрая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рука прошлого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настоящему», «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Горсад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-старая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часть Одессы, где не хватает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театра»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8033" y="3313527"/>
            <a:ext cx="5293151" cy="646331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Главный парк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Одессы- 2%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«Первый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и главный парк города, пример для всех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парков»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5273" y="1583215"/>
            <a:ext cx="2897086" cy="1200329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Место для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встреч- 2%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святое место встречи старых друзей, общения, свиданий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…»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5060" y="3329718"/>
            <a:ext cx="4448075" cy="1754326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Место проведения культурно-массовых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мероприятий- 4%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Центральная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точка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мероприятий», «Культурный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центр, который  очень важен для отдыха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одесситов», «Очень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хорошее место для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концертов»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147" y="1074956"/>
            <a:ext cx="6910607" cy="2031325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Must-see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-9%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то место, в котором стремится побывать любой человек, попавший 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Одессу», «Одно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из самых посещаемых туристических мест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Одессы», «Местная достопримечательность», «Лицо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центра города перед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туристами», «Красивое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место для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туристов», «Самая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значимая, главная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достопримечательность», «Визитная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карточка для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туристов», «Аттракцион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туристов»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526" y="4151983"/>
            <a:ext cx="4196531" cy="1754326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Украшение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Одессы-2%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«Як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прикраса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міста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», «Красивое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место и там люди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отдыхают», «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Горсад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для Одессы-это украшение Одессы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!!!», «Красивое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место для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отдыха», «Красиво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уместно»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01254" y="5404254"/>
            <a:ext cx="5437270" cy="369332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«Да это просто наш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горсад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который все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любят!»-2%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6842" y="6039031"/>
            <a:ext cx="11759084" cy="646331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Равнодушное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отношение-0,9%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«Я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не любитель там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гулять», «Этот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парк уже ничего не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значит», «Обычное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место отдыха для тех, кто живет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рядом»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970" y="270917"/>
            <a:ext cx="1150882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ОПИШИТЕ ОДНОЙ КОРОТКОЙ ФРАЗОЙ РОЛЬ ГОРСАДА ДЛЯ ОДЕССЫ: ЧТО, С ВАШЕЙ ТОЧКИ ЗРЕНИЯ, ЗНАЧИТ ГОРСАД ДЛЯ ОДЕССЫ? Спонтанная реакция, только один ответ СЛАЙД 4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609" y="282687"/>
            <a:ext cx="11515061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ОПИШИТЕ, ПОЖАЛУЙСТА, ОДНОЙ ФРАЗОЙ, ГДЕ НАХОДИТСЯ ЛЕТНИЙ ТЕАТР (спонтанный ответ, без подсказки)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3" y="1146713"/>
            <a:ext cx="10058400" cy="55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55" y="245475"/>
            <a:ext cx="11385755" cy="646331"/>
          </a:xfrm>
          <a:prstGeom prst="rect">
            <a:avLst/>
          </a:prstGeom>
          <a:solidFill>
            <a:srgbClr val="FADDCA">
              <a:alpha val="77647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«Я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буду задавать Вам вопросы о Летнем театре, поэтому хочу уточнить его местоположение: 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Летний театр находится рядом с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Дерибасовской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на территории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Горсада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а его ворота выходят в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Горсад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356" y="1239622"/>
            <a:ext cx="5117689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ВСПОМНИТЕ, КОГДА ВЫ БЫЛИ В ЛЕТНЕМ ТЕАТРЕ ПОСЛЕДНИЙ РАЗ?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8425" y="1244988"/>
            <a:ext cx="5117689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ДУМАЕТЕ, ЛЕТНИЙ ТЕАТР ЯВЛЯЕТСЯ ИЛИ НЕ ЯВЛЯЕТСЯ ЧАСТЬЮ ГОРСАДА?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3" y="1885953"/>
            <a:ext cx="6248942" cy="4785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16" y="2480364"/>
            <a:ext cx="5096698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356" y="261417"/>
            <a:ext cx="11226151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ЧТО, НА ВАШ ВЗГЛЯД, В НАСТОЯЩЕЕ ВРЕМЯ ПРОИСХОДИТ НА ТЕРРИТОРИИ ЛЕТНЕГО ТЕАТРА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ЛЮБОЕ ЧИСЛО ОТВЕТОВ, ВЫБОР ИЗ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084521"/>
            <a:ext cx="11887200" cy="55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356" y="389011"/>
            <a:ext cx="5117689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СЧИТАЕТЕ, КОМУ СЕЙЧАС ПРИНАДЛЕЖИТ ЛЕТНИЙ ТЕАТР? ЛЮБОЕ ЧИСЛО ОТВЕТОВ. ВЫБОР ИЗ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8425" y="394382"/>
            <a:ext cx="5117689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КАК ВЫ СЧИТАЕТЕ, КОМУ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ДОЛЖЕН ПРИНАДЛЕЖАТЬ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ЛЕТНИЙ ТЕАТР?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ОТВЕТ.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ВЫБОР ИЗ АЛЬТЕРНАТИВ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94" y="1753987"/>
            <a:ext cx="6059949" cy="43590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7" y="1753987"/>
            <a:ext cx="8175445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5356" y="580405"/>
            <a:ext cx="5117689" cy="17543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ВЫ СОГЛАСНЫ ИЛИ НЕ СОГЛАСНЫ С ТЕМ, ЧТОБЫ ТЕРРИТОРИЮ ЛЕТНЕГО ТЕАТРА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ЗАСТРОИЛИ СОВРЕМЕННЫМ ТОРГОВО-РАЗВЛЕКАТЕЛЬНЫМ ЦЕНТРОМ С ФИТНЕС-КЛУБОМ, ДЕТСКОЙ ЗОНОЙ, РЕСТОРАНОМ НА КРЫШЕ И ПОДЗЕМНЫМ ПАРКИНГОМ 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6871"/>
            <a:ext cx="7350157" cy="3736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98425" y="585776"/>
            <a:ext cx="5117689" cy="1200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ВЫ СОГЛАСНЫ ИЛИ НЕ СОГЛАСНЫ С ТЕМ, ЧТО СТРОИТЕЛЬСТВО ТОРГОВОГО ЦЕНТРА НА ТЕРРИТОРИИ ЛЕТНЕГО ТЕАТРА ОКАЖЕТСЯ РАЗРУШИТЕЛЬНЫМ ДЛЯ ГОРСАДА?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35" y="2241756"/>
            <a:ext cx="6205927" cy="38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0113" y="236500"/>
            <a:ext cx="8594411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СЧИТАЕТЕ, ЧТО ДОЛЖНО БЫТЬ СОЗДАНО НА ТЕРРИТОРИИ ЛЕТНЕГО ТЕАТРА?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(НЕ БОЛЕЕ ДВУХ ВАРИАНТОВ ОТВЕТОВ)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" y="932060"/>
            <a:ext cx="11899068" cy="59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0113" y="236500"/>
            <a:ext cx="8594411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СЧИТАЕТЕ, ЧТО ДОЛЖНО ПРОИСХОДИТЬ НА ТЕРРИТОРИИ ЛЕТНЕГО ТЕАТРА? (НЕ БОЛЕЕ ТРЕХ ВАРИАНТОВ ОТВЕТОВ) 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" y="882831"/>
            <a:ext cx="11957009" cy="58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2" y="665771"/>
            <a:ext cx="113343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accent2"/>
                </a:solidFill>
              </a:rPr>
              <a:t>Цель исследования: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Изучить предпочтения жителей Одессы, </a:t>
            </a:r>
            <a:r>
              <a:rPr lang="ru-RU" dirty="0" smtClean="0">
                <a:solidFill>
                  <a:schemeClr val="tx2"/>
                </a:solidFill>
              </a:rPr>
              <a:t>касающиеся </a:t>
            </a:r>
            <a:r>
              <a:rPr lang="ru-RU" dirty="0">
                <a:solidFill>
                  <a:schemeClr val="tx2"/>
                </a:solidFill>
              </a:rPr>
              <a:t>ряда аспектов реконструкции исторического центра города </a:t>
            </a:r>
          </a:p>
          <a:p>
            <a:r>
              <a:rPr lang="ru-RU" b="1" cap="all" dirty="0" smtClean="0">
                <a:solidFill>
                  <a:schemeClr val="accent2"/>
                </a:solidFill>
              </a:rPr>
              <a:t>задачи исследования: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Оценка уровня значимости и пользования </a:t>
            </a:r>
            <a:r>
              <a:rPr lang="ru-RU" dirty="0" err="1" smtClean="0">
                <a:solidFill>
                  <a:schemeClr val="tx2"/>
                </a:solidFill>
              </a:rPr>
              <a:t>Горсадом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Оценка уровня осведомленности о месте расположения Летнего театра, его физическом состоянии и юридическом статусе.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Изучение представлений </a:t>
            </a:r>
            <a:r>
              <a:rPr lang="ru-RU" dirty="0">
                <a:solidFill>
                  <a:schemeClr val="tx2"/>
                </a:solidFill>
              </a:rPr>
              <a:t>о будущем Летнего </a:t>
            </a:r>
            <a:r>
              <a:rPr lang="ru-RU" dirty="0" smtClean="0">
                <a:solidFill>
                  <a:schemeClr val="tx2"/>
                </a:solidFill>
              </a:rPr>
              <a:t>театра.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Изучение отношения к вариантам реконструкции и озеленению центра Одессы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Получение информации по фактической социальной структуре  Одессы.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cap="all" dirty="0" smtClean="0">
                <a:solidFill>
                  <a:schemeClr val="accent2"/>
                </a:solidFill>
              </a:rPr>
              <a:t>ПРЕДМЕТ исследования: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предпочтения </a:t>
            </a:r>
            <a:r>
              <a:rPr lang="ru-RU" dirty="0">
                <a:solidFill>
                  <a:schemeClr val="tx2"/>
                </a:solidFill>
              </a:rPr>
              <a:t>одесситов в отношении развития и застройки центра города и  </a:t>
            </a:r>
            <a:r>
              <a:rPr lang="ru-RU" dirty="0" smtClean="0">
                <a:solidFill>
                  <a:schemeClr val="tx2"/>
                </a:solidFill>
              </a:rPr>
              <a:t>территории </a:t>
            </a:r>
            <a:r>
              <a:rPr lang="ru-RU" dirty="0">
                <a:solidFill>
                  <a:schemeClr val="tx2"/>
                </a:solidFill>
              </a:rPr>
              <a:t>Летнего театра, расположенного в Городском саду </a:t>
            </a:r>
            <a:r>
              <a:rPr lang="ru-RU" dirty="0" err="1">
                <a:solidFill>
                  <a:schemeClr val="tx2"/>
                </a:solidFill>
              </a:rPr>
              <a:t>г.Одессы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b="1" cap="all" dirty="0" smtClean="0">
                <a:solidFill>
                  <a:schemeClr val="accent2"/>
                </a:solidFill>
              </a:rPr>
              <a:t>ОБЪЕКТ исследования: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мужчины </a:t>
            </a:r>
            <a:r>
              <a:rPr lang="ru-RU" dirty="0">
                <a:solidFill>
                  <a:schemeClr val="tx2"/>
                </a:solidFill>
              </a:rPr>
              <a:t>и женщины 18-69 лет, постоянно проживающие в Одессе</a:t>
            </a:r>
          </a:p>
          <a:p>
            <a:r>
              <a:rPr lang="ru-RU" b="1" cap="all" dirty="0"/>
              <a:t> </a:t>
            </a:r>
            <a:r>
              <a:rPr lang="ru-RU" b="1" cap="all" dirty="0" smtClean="0">
                <a:solidFill>
                  <a:schemeClr val="accent2"/>
                </a:solidFill>
              </a:rPr>
              <a:t>ГЕОГРАФИЯ: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Одесса</a:t>
            </a:r>
            <a:endParaRPr lang="ru-RU" sz="2400" dirty="0" smtClean="0"/>
          </a:p>
          <a:p>
            <a:r>
              <a:rPr lang="ru-RU" b="1" cap="all" dirty="0" smtClean="0">
                <a:solidFill>
                  <a:schemeClr val="accent2"/>
                </a:solidFill>
              </a:rPr>
              <a:t>Полевой этап: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Сентябрь </a:t>
            </a:r>
            <a:r>
              <a:rPr lang="ru-RU" dirty="0">
                <a:solidFill>
                  <a:schemeClr val="tx2"/>
                </a:solidFill>
              </a:rPr>
              <a:t>2018 г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49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41" y="236500"/>
            <a:ext cx="11540359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ЕСЛИ ТЕРРИТОРИЯ ЛЕТНЕГО ТЕАТРА БУДЕТ ИСПОЛЬЗОВАТЬСЯ ПОД РАЗЛИЧНЫЕ КУЛЬТУРНО-МАССОВЫЕ МЕРОПРИЯТИЯ, ТО С ЧЕМ, В НАИБОЛЬШЕЙ СТЕПЕНИ,  ДОЛЖНА БЫТЬ СВЯЗАНА ТЕМАТИКА ЭТИХ МЕРОПРИЯТИЙ?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(ТОЛЬКО ОДИН ОТВЕТ, ВЫБОР ИЗ ПРЕДЛОЖЕННЫХ АЛЬТЕРНАТИВ)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" y="1265631"/>
            <a:ext cx="5706351" cy="54198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51405" y="1621047"/>
            <a:ext cx="4529470" cy="4708981"/>
          </a:xfrm>
          <a:prstGeom prst="rect">
            <a:avLst/>
          </a:prstGeom>
          <a:solidFill>
            <a:srgbClr val="FADDCA">
              <a:alpha val="77647"/>
            </a:srgbClr>
          </a:solidFill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Варианты  респондентов, отказавшихся сделать выбор из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прекодированного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списка: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"Должно быть все разноплановое, должны быть все направления" – 3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"Нужно совмещать Украину и Одессу, должно быть и то, и то" – 0,6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"Нельзя делать ни одно из этих мероприятий!!! Летний театр не должен быть тематическим!" – 0,5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отказались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от ответа – 2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42" y="236500"/>
            <a:ext cx="5437270" cy="14773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ЕСЛИ ТЕРРИТОРИЯ  ЛЕТНЕГО ТЕАТРА БУДЕТ ИСПОЛЬЗОВАТЬСЯ ПОД РАЗЛИЧНЫЕ КУЛЬТУРНО-МАССОВЫЕ МЕРОПРИЯТИЯ, ТО КАК ВЫ СЧИТАЕТЕ: ЭТИ МЕРОПРИЯТИЯ ДОЛЖНЫ БЫТЬ ПЛАТНЫЕ ИЛИ БЕСПЛАТНЫЕ?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3354" y="236500"/>
            <a:ext cx="5437270" cy="17543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ЕСЛИ БЫ РАДИ ТОГО, ЧТОБЫ ЛЕТНИЙ ТЕАТР НАХОДИЛСЯ В СОБСТВЕННОСТИ ОДЕССИТОВ, ВАМ ПРИШЛОСЬ ОТДАВАТЬ КАЖДЫЙ МЕСЯЦ НЕБОЛЬШУЮ СУММУ НА ЕГО РЕМОНТ И СОДЕРЖАНИЕ, ТО  КАКУЮ ПРИМЕРНО СУММУ ВЫ БЫ ОТДАВАЛИ?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95" y="2380025"/>
            <a:ext cx="7132938" cy="4096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6" y="2380025"/>
            <a:ext cx="5054022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085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ОТЧЕТ.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 ЦЕНТР ГОРОДА  И  АРКАДИЯ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63027" y="5720026"/>
            <a:ext cx="9144000" cy="8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71564" y="145746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3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1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8" y="1049154"/>
            <a:ext cx="11030426" cy="59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3589" y="16912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2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" y="835154"/>
            <a:ext cx="10639992" cy="57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18837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3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6" y="913839"/>
            <a:ext cx="10708606" cy="57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4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872172"/>
            <a:ext cx="10528953" cy="56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5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5" y="914401"/>
            <a:ext cx="10291713" cy="58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6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1" y="924025"/>
            <a:ext cx="10654614" cy="57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7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922484"/>
            <a:ext cx="10828421" cy="57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80" y="135598"/>
            <a:ext cx="1197382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2"/>
                </a:solidFill>
              </a:rPr>
              <a:t>Методология исследования</a:t>
            </a:r>
            <a:endParaRPr lang="ru-RU" b="1" cap="all" dirty="0">
              <a:solidFill>
                <a:schemeClr val="accent2"/>
              </a:solidFill>
            </a:endParaRPr>
          </a:p>
          <a:p>
            <a:r>
              <a:rPr lang="ru-RU" b="1" cap="all" dirty="0" smtClean="0">
                <a:solidFill>
                  <a:schemeClr val="accent2"/>
                </a:solidFill>
              </a:rPr>
              <a:t>метод опроса - </a:t>
            </a:r>
            <a:r>
              <a:rPr lang="uk-UA" dirty="0" err="1" smtClean="0">
                <a:solidFill>
                  <a:schemeClr val="tx2"/>
                </a:solidFill>
              </a:rPr>
              <a:t>Телефонный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опрос</a:t>
            </a:r>
            <a:r>
              <a:rPr lang="uk-UA" dirty="0">
                <a:solidFill>
                  <a:schemeClr val="tx2"/>
                </a:solidFill>
              </a:rPr>
              <a:t> (</a:t>
            </a:r>
            <a:r>
              <a:rPr lang="en-US" dirty="0">
                <a:solidFill>
                  <a:schemeClr val="tx2"/>
                </a:solidFill>
              </a:rPr>
              <a:t>CATI),</a:t>
            </a:r>
            <a:r>
              <a:rPr lang="uk-UA" dirty="0">
                <a:solidFill>
                  <a:schemeClr val="tx2"/>
                </a:solidFill>
              </a:rPr>
              <a:t> «</a:t>
            </a:r>
            <a:r>
              <a:rPr lang="uk-UA" dirty="0" err="1">
                <a:solidFill>
                  <a:schemeClr val="tx2"/>
                </a:solidFill>
              </a:rPr>
              <a:t>омнибус</a:t>
            </a:r>
            <a:r>
              <a:rPr lang="uk-UA" dirty="0">
                <a:solidFill>
                  <a:schemeClr val="tx2"/>
                </a:solidFill>
              </a:rPr>
              <a:t>». </a:t>
            </a:r>
            <a:endParaRPr lang="uk-UA" dirty="0" smtClean="0">
              <a:solidFill>
                <a:schemeClr val="tx2"/>
              </a:solidFill>
            </a:endParaRPr>
          </a:p>
          <a:p>
            <a:endParaRPr lang="uk-UA" dirty="0">
              <a:solidFill>
                <a:schemeClr val="tx2"/>
              </a:solidFill>
            </a:endParaRPr>
          </a:p>
          <a:p>
            <a:r>
              <a:rPr lang="uk-UA" b="1" cap="all" dirty="0" smtClean="0">
                <a:solidFill>
                  <a:schemeClr val="accent2"/>
                </a:solidFill>
              </a:rPr>
              <a:t>Дизайн в</a:t>
            </a:r>
            <a:r>
              <a:rPr lang="ru-RU" b="1" cap="all" dirty="0" smtClean="0">
                <a:solidFill>
                  <a:schemeClr val="accent2"/>
                </a:solidFill>
              </a:rPr>
              <a:t>ы</a:t>
            </a:r>
            <a:r>
              <a:rPr lang="uk-UA" b="1" cap="all" dirty="0" err="1" smtClean="0">
                <a:solidFill>
                  <a:schemeClr val="accent2"/>
                </a:solidFill>
              </a:rPr>
              <a:t>борки</a:t>
            </a:r>
            <a:r>
              <a:rPr lang="uk-UA" b="1" cap="all" dirty="0" smtClean="0">
                <a:solidFill>
                  <a:schemeClr val="accent2"/>
                </a:solidFill>
              </a:rPr>
              <a:t>:  </a:t>
            </a:r>
            <a:r>
              <a:rPr lang="uk-UA" dirty="0" err="1" smtClean="0">
                <a:solidFill>
                  <a:schemeClr val="tx2"/>
                </a:solidFill>
              </a:rPr>
              <a:t>Объем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выборки</a:t>
            </a:r>
            <a:r>
              <a:rPr lang="uk-UA" dirty="0">
                <a:solidFill>
                  <a:schemeClr val="tx2"/>
                </a:solidFill>
              </a:rPr>
              <a:t> – 1200 </a:t>
            </a:r>
            <a:r>
              <a:rPr lang="uk-UA" dirty="0" err="1">
                <a:solidFill>
                  <a:schemeClr val="tx2"/>
                </a:solidFill>
              </a:rPr>
              <a:t>респондентов</a:t>
            </a:r>
            <a:r>
              <a:rPr lang="uk-UA" dirty="0">
                <a:solidFill>
                  <a:schemeClr val="tx2"/>
                </a:solidFill>
              </a:rPr>
              <a:t>, </a:t>
            </a:r>
            <a:r>
              <a:rPr lang="uk-UA" dirty="0" err="1">
                <a:solidFill>
                  <a:schemeClr val="tx2"/>
                </a:solidFill>
              </a:rPr>
              <a:t>квотная</a:t>
            </a:r>
            <a:r>
              <a:rPr lang="uk-UA" dirty="0">
                <a:solidFill>
                  <a:schemeClr val="tx2"/>
                </a:solidFill>
              </a:rPr>
              <a:t>, репрезентативна </a:t>
            </a:r>
            <a:r>
              <a:rPr lang="uk-UA" dirty="0" err="1">
                <a:solidFill>
                  <a:schemeClr val="tx2"/>
                </a:solidFill>
              </a:rPr>
              <a:t>половозрастной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структуре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населения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Одессы</a:t>
            </a:r>
            <a:r>
              <a:rPr lang="uk-UA" dirty="0">
                <a:solidFill>
                  <a:schemeClr val="tx2"/>
                </a:solidFill>
              </a:rPr>
              <a:t> 18-69 лет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</a:rPr>
              <a:t>                  </a:t>
            </a:r>
            <a:r>
              <a:rPr lang="uk-UA" dirty="0" err="1" smtClean="0">
                <a:solidFill>
                  <a:schemeClr val="tx2"/>
                </a:solidFill>
              </a:rPr>
              <a:t>Квотный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план</a:t>
            </a:r>
            <a:r>
              <a:rPr lang="uk-UA" dirty="0" smtClean="0">
                <a:solidFill>
                  <a:schemeClr val="tx2"/>
                </a:solidFill>
              </a:rPr>
              <a:t>:                              </a:t>
            </a:r>
            <a:r>
              <a:rPr lang="uk-UA" dirty="0" err="1" smtClean="0">
                <a:solidFill>
                  <a:schemeClr val="tx2"/>
                </a:solidFill>
              </a:rPr>
              <a:t>Фактически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проведенные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интервью</a:t>
            </a:r>
            <a:r>
              <a:rPr lang="uk-UA" dirty="0" smtClean="0">
                <a:solidFill>
                  <a:schemeClr val="tx2"/>
                </a:solidFill>
              </a:rPr>
              <a:t>:       </a:t>
            </a:r>
            <a:r>
              <a:rPr lang="uk-UA" dirty="0" err="1" smtClean="0">
                <a:solidFill>
                  <a:schemeClr val="tx2"/>
                </a:solidFill>
              </a:rPr>
              <a:t>Коэффициенты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перевзвешивания</a:t>
            </a:r>
            <a:r>
              <a:rPr lang="uk-UA" dirty="0" smtClean="0">
                <a:solidFill>
                  <a:schemeClr val="tx2"/>
                </a:solidFill>
              </a:rPr>
              <a:t>:</a:t>
            </a:r>
          </a:p>
          <a:p>
            <a:endParaRPr lang="uk-UA" sz="2400" dirty="0" smtClean="0">
              <a:solidFill>
                <a:schemeClr val="tx2"/>
              </a:solidFill>
            </a:endParaRPr>
          </a:p>
          <a:p>
            <a:endParaRPr lang="uk-UA" sz="2400" dirty="0">
              <a:solidFill>
                <a:schemeClr val="tx2"/>
              </a:solidFill>
            </a:endParaRPr>
          </a:p>
          <a:p>
            <a:endParaRPr lang="uk-UA" sz="2400" dirty="0" smtClean="0">
              <a:solidFill>
                <a:schemeClr val="tx2"/>
              </a:solidFill>
            </a:endParaRPr>
          </a:p>
          <a:p>
            <a:endParaRPr lang="uk-UA" sz="2400" dirty="0">
              <a:solidFill>
                <a:schemeClr val="tx2"/>
              </a:solidFill>
            </a:endParaRPr>
          </a:p>
          <a:p>
            <a:r>
              <a:rPr lang="uk-UA" sz="2400" dirty="0" smtClean="0">
                <a:solidFill>
                  <a:schemeClr val="tx2"/>
                </a:solidFill>
              </a:rPr>
              <a:t>  </a:t>
            </a:r>
            <a:r>
              <a:rPr lang="uk-UA" dirty="0"/>
              <a:t> </a:t>
            </a:r>
            <a:endParaRPr lang="ru-RU" dirty="0"/>
          </a:p>
          <a:p>
            <a:endParaRPr lang="uk-UA" dirty="0" smtClean="0">
              <a:solidFill>
                <a:schemeClr val="tx2"/>
              </a:solidFill>
            </a:endParaRPr>
          </a:p>
          <a:p>
            <a:endParaRPr lang="uk-UA" dirty="0" smtClean="0">
              <a:solidFill>
                <a:schemeClr val="tx2"/>
              </a:solidFill>
            </a:endParaRPr>
          </a:p>
          <a:p>
            <a:r>
              <a:rPr lang="uk-UA" dirty="0" err="1" smtClean="0">
                <a:solidFill>
                  <a:schemeClr val="tx2"/>
                </a:solidFill>
              </a:rPr>
              <a:t>Генеральная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совокупность</a:t>
            </a:r>
            <a:r>
              <a:rPr lang="uk-UA" dirty="0">
                <a:solidFill>
                  <a:schemeClr val="tx2"/>
                </a:solidFill>
              </a:rPr>
              <a:t> – </a:t>
            </a:r>
            <a:r>
              <a:rPr lang="uk-UA" dirty="0" err="1">
                <a:solidFill>
                  <a:schemeClr val="tx2"/>
                </a:solidFill>
              </a:rPr>
              <a:t>жители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Одессы</a:t>
            </a:r>
            <a:r>
              <a:rPr lang="uk-UA" dirty="0">
                <a:solidFill>
                  <a:schemeClr val="tx2"/>
                </a:solidFill>
              </a:rPr>
              <a:t> 18-69 лет – </a:t>
            </a:r>
            <a:r>
              <a:rPr lang="uk-UA" dirty="0" err="1">
                <a:solidFill>
                  <a:schemeClr val="tx2"/>
                </a:solidFill>
              </a:rPr>
              <a:t>составляет</a:t>
            </a:r>
            <a:r>
              <a:rPr lang="uk-UA" dirty="0">
                <a:solidFill>
                  <a:schemeClr val="tx2"/>
                </a:solidFill>
              </a:rPr>
              <a:t> 718812 </a:t>
            </a:r>
            <a:r>
              <a:rPr lang="uk-UA" dirty="0" err="1">
                <a:solidFill>
                  <a:schemeClr val="tx2"/>
                </a:solidFill>
              </a:rPr>
              <a:t>человек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</a:rPr>
              <a:t>При </a:t>
            </a:r>
            <a:r>
              <a:rPr lang="uk-UA" dirty="0" err="1">
                <a:solidFill>
                  <a:schemeClr val="tx2"/>
                </a:solidFill>
              </a:rPr>
              <a:t>выборочной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совокупности</a:t>
            </a:r>
            <a:r>
              <a:rPr lang="uk-UA" dirty="0">
                <a:solidFill>
                  <a:schemeClr val="tx2"/>
                </a:solidFill>
              </a:rPr>
              <a:t> 1200 </a:t>
            </a:r>
            <a:r>
              <a:rPr lang="uk-UA" dirty="0" err="1">
                <a:solidFill>
                  <a:schemeClr val="tx2"/>
                </a:solidFill>
              </a:rPr>
              <a:t>респондентов</a:t>
            </a:r>
            <a:r>
              <a:rPr lang="uk-UA" dirty="0">
                <a:solidFill>
                  <a:schemeClr val="tx2"/>
                </a:solidFill>
              </a:rPr>
              <a:t> с </a:t>
            </a:r>
            <a:r>
              <a:rPr lang="uk-UA" dirty="0" err="1">
                <a:solidFill>
                  <a:schemeClr val="tx2"/>
                </a:solidFill>
              </a:rPr>
              <a:t>вероятностью</a:t>
            </a:r>
            <a:r>
              <a:rPr lang="uk-UA" dirty="0">
                <a:solidFill>
                  <a:schemeClr val="tx2"/>
                </a:solidFill>
              </a:rPr>
              <a:t> 95% и </a:t>
            </a:r>
            <a:r>
              <a:rPr lang="uk-UA" dirty="0" err="1">
                <a:solidFill>
                  <a:schemeClr val="tx2"/>
                </a:solidFill>
              </a:rPr>
              <a:t>принятом</a:t>
            </a:r>
            <a:r>
              <a:rPr lang="uk-UA" dirty="0">
                <a:solidFill>
                  <a:schemeClr val="tx2"/>
                </a:solidFill>
              </a:rPr>
              <a:t> дизайн-</a:t>
            </a:r>
            <a:r>
              <a:rPr lang="uk-UA" dirty="0" err="1">
                <a:solidFill>
                  <a:schemeClr val="tx2"/>
                </a:solidFill>
              </a:rPr>
              <a:t>эффекте</a:t>
            </a:r>
            <a:r>
              <a:rPr lang="uk-UA" dirty="0">
                <a:solidFill>
                  <a:schemeClr val="tx2"/>
                </a:solidFill>
              </a:rPr>
              <a:t> 1,5  </a:t>
            </a:r>
            <a:r>
              <a:rPr lang="uk-UA" dirty="0" err="1">
                <a:solidFill>
                  <a:schemeClr val="tx2"/>
                </a:solidFill>
              </a:rPr>
              <a:t>погрешность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составляет</a:t>
            </a:r>
            <a:r>
              <a:rPr lang="uk-UA" dirty="0">
                <a:solidFill>
                  <a:schemeClr val="tx2"/>
                </a:solidFill>
              </a:rPr>
              <a:t>: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50%  -	4,24%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40% и 60% -	4,16%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30%  и 70% -	3,89%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20% и 80% -	3,39%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10% и 90% -	2,55%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Для </a:t>
            </a:r>
            <a:r>
              <a:rPr lang="uk-UA" dirty="0" err="1">
                <a:solidFill>
                  <a:schemeClr val="tx2"/>
                </a:solidFill>
              </a:rPr>
              <a:t>показателей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 err="1">
                <a:solidFill>
                  <a:schemeClr val="tx2"/>
                </a:solidFill>
              </a:rPr>
              <a:t>около</a:t>
            </a:r>
            <a:r>
              <a:rPr lang="uk-UA" dirty="0">
                <a:solidFill>
                  <a:schemeClr val="tx2"/>
                </a:solidFill>
              </a:rPr>
              <a:t> 5% и 95% -	1,85%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43468"/>
              </p:ext>
            </p:extLst>
          </p:nvPr>
        </p:nvGraphicFramePr>
        <p:xfrm>
          <a:off x="311216" y="2017165"/>
          <a:ext cx="3375260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694">
                  <a:extLst>
                    <a:ext uri="{9D8B030D-6E8A-4147-A177-3AD203B41FA5}">
                      <a16:colId xmlns:a16="http://schemas.microsoft.com/office/drawing/2014/main" val="2918158808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1964117459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003208861"/>
                    </a:ext>
                  </a:extLst>
                </a:gridCol>
              </a:tblGrid>
              <a:tr h="29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268370"/>
                  </a:ext>
                </a:extLst>
              </a:tr>
              <a:tr h="20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0213"/>
                  </a:ext>
                </a:extLst>
              </a:tr>
              <a:tr h="20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269191"/>
                  </a:ext>
                </a:extLst>
              </a:tr>
              <a:tr h="20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020490"/>
                  </a:ext>
                </a:extLst>
              </a:tr>
              <a:tr h="20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50-59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812071"/>
                  </a:ext>
                </a:extLst>
              </a:tr>
              <a:tr h="20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60-69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3755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73382"/>
              </p:ext>
            </p:extLst>
          </p:nvPr>
        </p:nvGraphicFramePr>
        <p:xfrm>
          <a:off x="4167739" y="2017165"/>
          <a:ext cx="330146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337">
                  <a:extLst>
                    <a:ext uri="{9D8B030D-6E8A-4147-A177-3AD203B41FA5}">
                      <a16:colId xmlns:a16="http://schemas.microsoft.com/office/drawing/2014/main" val="1732482646"/>
                    </a:ext>
                  </a:extLst>
                </a:gridCol>
                <a:gridCol w="1160345">
                  <a:extLst>
                    <a:ext uri="{9D8B030D-6E8A-4147-A177-3AD203B41FA5}">
                      <a16:colId xmlns:a16="http://schemas.microsoft.com/office/drawing/2014/main" val="1138070584"/>
                    </a:ext>
                  </a:extLst>
                </a:gridCol>
                <a:gridCol w="1212784">
                  <a:extLst>
                    <a:ext uri="{9D8B030D-6E8A-4147-A177-3AD203B41FA5}">
                      <a16:colId xmlns:a16="http://schemas.microsoft.com/office/drawing/2014/main" val="3192215292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лет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3628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18-29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3368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59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35961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50-59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034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60-69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22346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54888"/>
              </p:ext>
            </p:extLst>
          </p:nvPr>
        </p:nvGraphicFramePr>
        <p:xfrm>
          <a:off x="7960093" y="2017165"/>
          <a:ext cx="3436219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768">
                  <a:extLst>
                    <a:ext uri="{9D8B030D-6E8A-4147-A177-3AD203B41FA5}">
                      <a16:colId xmlns:a16="http://schemas.microsoft.com/office/drawing/2014/main" val="993106556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1619366091"/>
                    </a:ext>
                  </a:extLst>
                </a:gridCol>
                <a:gridCol w="1607419">
                  <a:extLst>
                    <a:ext uri="{9D8B030D-6E8A-4147-A177-3AD203B41FA5}">
                      <a16:colId xmlns:a16="http://schemas.microsoft.com/office/drawing/2014/main" val="564551898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лет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мужчины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женщины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3330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18-29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0,966152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1,003602723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7327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0,975612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0,999112303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13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0,965713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0,998948006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2989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50-59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0,964611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0,997092357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4084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60-69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1,262528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1,004439812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78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57" y="371252"/>
            <a:ext cx="6294589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ОТНОСИТЕСЬ К РЕКОНСТРУКЦИИ АРКАДИИ? Слайд 8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8" y="1206778"/>
            <a:ext cx="10486558" cy="56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620" y="207624"/>
            <a:ext cx="9114793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КАКИМИ, НА ВАШ ВЗГЛЯД, ДОЛЖНЫ БЫТЬ ЗДАНИЯ В ИСТОРИЧЕСКОМ ЦЕНТРЕ ОДЕССЫ?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(ТОЛЬКО ОДИН ОТВЕТ, ВЫБОР ИЗ ПРЕДЛОЖЕННЫХ АЛЬТЕРНАТИВ)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3" y="871373"/>
            <a:ext cx="11763694" cy="58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5620" y="207624"/>
            <a:ext cx="9114793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ВЫ СЧИТАЕТЕ, В КАКИХ ТИПАХ ЗЕЛЕНЫХ НАСАЖДЕНИЙ НУЖДАЕТСЯ ЦЕНТР ОДЕССЫ?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ЛЮБО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 ЧИСЛО ОТВЕТОВ, ВЫБОР ИЗ ПРЕДЛОЖЕННЫХ АЛЬТЕРНАТИВ)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3" y="1434165"/>
            <a:ext cx="11208867" cy="54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786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ОТЧЕТ.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 ОДЕССА  И  ОДЕССИТЫ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63027" y="5720026"/>
            <a:ext cx="9144000" cy="8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71564" y="145746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240408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2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4485" y="221381"/>
            <a:ext cx="4340993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ДЛИТЕЛЬНОСТЬ ПРОЖИВАНИЯ В ОДЕССЕ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906430"/>
            <a:ext cx="10833646" cy="5792753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8735339" y="4677878"/>
            <a:ext cx="2714324" cy="1289785"/>
          </a:xfrm>
          <a:prstGeom prst="wedgeRoundRectCallout">
            <a:avLst>
              <a:gd name="adj1" fmla="val -76152"/>
              <a:gd name="adj2" fmla="val -57649"/>
              <a:gd name="adj3" fmla="val 16667"/>
            </a:avLst>
          </a:prstGeom>
          <a:solidFill>
            <a:srgbClr val="FADDCA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Женщины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53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Мужчины-47%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6017" y="3042410"/>
            <a:ext cx="2714324" cy="1289785"/>
          </a:xfrm>
          <a:prstGeom prst="wedgeRoundRectCallout">
            <a:avLst>
              <a:gd name="adj1" fmla="val 81650"/>
              <a:gd name="adj2" fmla="val -10634"/>
              <a:gd name="adj3" fmla="val 16667"/>
            </a:avLst>
          </a:prstGeom>
          <a:solidFill>
            <a:srgbClr val="FAD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Женщины – 53%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Мужчины-47%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5191" y="371255"/>
            <a:ext cx="7257449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КАК ВЫ ОЦЕНИВАЕТЕ МАТЕРИАЛЬНОЕ ПОЛОЖЕНИЕ ВАШЕЙ СЕМЬИ?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ТОЛЬКО ОДИН ОТВЕТ. 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ЫБОР ИЗ ПРЕДЛОЖЕННЫХ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4" y="1203158"/>
            <a:ext cx="11008870" cy="53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5191" y="371255"/>
            <a:ext cx="7257449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КАК ВЫ ОЦЕНИВАЕТЕ МАТЕРИАЛЬНОЕ ПОЛОЖЕНИЕ ВАШЕЙ СЕМЬИ?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ТОЛЬКО ОДИН ОТВЕТ. 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ЫБОР ИЗ ПРЕДЛОЖЕННЫХ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6" y="1017586"/>
            <a:ext cx="10896446" cy="56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5191" y="371255"/>
            <a:ext cx="7257449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КАК ВЫ ОЦЕНИВАЕТЕ МАТЕРИАЛЬНОЕ ПОЛОЖЕНИЕ ВАШЕЙ СЕМЬИ?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ТОЛЬКО ОДИН ОТВЕТ. В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ЫБОР ИЗ ПРЕДЛОЖЕННЫХ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71" y="1084588"/>
            <a:ext cx="9900762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" y="207624"/>
            <a:ext cx="1124230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ИЗМЕНИЛОСЬ ЗА ПОСЛЕДНИЕ 12 МЕСЯЦЕВ (ГОД) МАТЕРИАЛЬНОЕ ПОЛОЖЕНИЕ ВАШЕЙ СЕМЬИ?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995302"/>
            <a:ext cx="11242307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КАК, С ВАШЕЙ ТОЧКИ ЗРЕНИЯ,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ИЗМЕНИЛОСЬ ЗА ПОСЛЕДНИЕ 12 МЕСЯЦЕВ (ГОД) МАТЕРИАЛЬНОЕ ПОЛОЖЕНИЕ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БОЛЬШИНСТВА УКРАИНЦЕВ?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059979"/>
            <a:ext cx="11525819" cy="46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1671" y="111370"/>
            <a:ext cx="1030865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ИЗМЕНИЛОСЬ ЗА ПОСЛЕДНИЕ 12 МЕСЯЦЕВ (ГОД) МАТЕРИАЛЬНОЕ ПОЛОЖЕНИЕ ВАШЕЙ СЕМЬИ? 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67" y="975431"/>
            <a:ext cx="9894666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278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КРАТКИЕ ВЫВОДЫ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ПРОЕКТУ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71564" y="145746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1671" y="111370"/>
            <a:ext cx="1030865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ИЗМЕНИЛОСЬ ЗА ПОСЛЕДНИЕ 12 МЕСЯЦЕВ (ГОД) МАТЕРИАЛЬНОЕ ПОЛОЖЕНИЕ ВАШЕЙ СЕМЬИ? 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6" y="914401"/>
            <a:ext cx="10763849" cy="57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4845" y="159513"/>
            <a:ext cx="11242307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КАК, С ВАШЕЙ ТОЧКИ ЗРЕНИЯ,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ИЗМЕНИЛОСЬ ЗА ПОСЛЕДНИЕ 12 МЕСЯЦЕВ (ГОД) МАТЕРИАЛЬНОЕ ПОЛОЖЕНИЕ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БОЛЬШИНСТВА УКРАИНЦЕВ?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56" y="1082843"/>
            <a:ext cx="9713391" cy="56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4845" y="159513"/>
            <a:ext cx="11242307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КАК, С ВАШЕЙ ТОЧКИ ЗРЕНИЯ,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ИЗМЕНИЛОСЬ ЗА ПОСЛЕДНИЕ 12 МЕСЯЦЕВ (ГОД) МАТЕРИАЛЬНОЕ ПОЛОЖЕНИЕ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БОЛЬШИНСТВА УКРАИНЦЕВ? 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9" y="1241260"/>
            <a:ext cx="10622291" cy="55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" y="207624"/>
            <a:ext cx="11598442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ВАМ КАЖЕТСЯ, В ОДЕССЕ ЛЮДЯМ, В ОСНОВНОМ, ЖИВЕТСЯ ЛУЧШЕ, ХУЖЕ, ИЛИ ПРИМЕРНО ТАК ЖЕ, КАК БОЛЬШИНСТВЕ ДРУГИХ ГОРОДОВ УКРАИНЫ? (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" y="1106654"/>
            <a:ext cx="11429860" cy="57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" y="207624"/>
            <a:ext cx="11598442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ВАМ КАЖЕТСЯ, В ОДЕССЕ ЛЮДЯМ, В ОСНОВНОМ, ЖИВЕТСЯ ЛУЧШЕ, ХУЖЕ, ИЛИ ПРИМЕРНО ТАК ЖЕ, КАК БОЛЬШИНСТВЕ ДРУГИХ ГОРОДОВ УКРАИНЫ? (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5" y="921332"/>
            <a:ext cx="9894666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" y="207624"/>
            <a:ext cx="11598442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ВАМ КАЖЕТСЯ, В ОДЕССЕ ЛЮДЯМ, В ОСНОВНОМ, ЖИВЕТСЯ ЛУЧШЕ, ХУЖЕ, ИЛИ ПРИМЕРНО ТАК ЖЕ, КАК БОЛЬШИНСТВЕ ДРУГИХ ГОРОДОВ УКРАИНЫ? (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ТОЛЬКО ОДИН ОТВЕТ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, ВЫБОР ИЗ ПРЕДЛОЖЕННЫХ АЛЬТЕРНАТИВ)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2" y="1068005"/>
            <a:ext cx="10510877" cy="54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82160" y="720800"/>
            <a:ext cx="7920880" cy="1158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СПАСИБО ЗА ВНИМАНИЕ</a:t>
            </a:r>
            <a:endParaRPr lang="ru-RU" sz="4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uk-UA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498" y="2156310"/>
            <a:ext cx="117145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2800" b="1" dirty="0" smtClean="0">
              <a:latin typeface="Calibri" pitchFamily="34" charset="0"/>
              <a:ea typeface="+mj-ea"/>
              <a:cs typeface="Calibri" pitchFamily="34" charset="0"/>
            </a:endParaRPr>
          </a:p>
          <a:p>
            <a:endParaRPr lang="ru-RU" sz="2800" b="1" dirty="0" smtClean="0"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ПОДГОТОВЛЕНО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ИССЛЕДОВАТЕЛЬСКОЙ КОМПАНИЕЙ «МОНИТОРИНГ»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www. monitoring.odessa.ua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Украина, Одесса,  ул. Екатерининская 91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+38 048 728 00 65(66)</a:t>
            </a: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82" y="117693"/>
            <a:ext cx="118298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В ходе опроса респондентов просили описать одной короткой фразой роль </a:t>
            </a:r>
            <a:r>
              <a:rPr lang="ru-RU" sz="1200" dirty="0" err="1">
                <a:solidFill>
                  <a:schemeClr val="tx2"/>
                </a:solidFill>
              </a:rPr>
              <a:t>Горсада</a:t>
            </a:r>
            <a:r>
              <a:rPr lang="ru-RU" sz="1200" dirty="0">
                <a:solidFill>
                  <a:schemeClr val="tx2"/>
                </a:solidFill>
              </a:rPr>
              <a:t> для Одессы – что, с их точки зрения, значит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 для Одессы.   </a:t>
            </a:r>
            <a:r>
              <a:rPr lang="uk-UA" sz="1200" dirty="0" err="1">
                <a:solidFill>
                  <a:schemeClr val="tx2"/>
                </a:solidFill>
              </a:rPr>
              <a:t>Ответ</a:t>
            </a:r>
            <a:r>
              <a:rPr lang="ru-RU" sz="1200" dirty="0">
                <a:solidFill>
                  <a:schemeClr val="tx2"/>
                </a:solidFill>
              </a:rPr>
              <a:t>ы</a:t>
            </a:r>
            <a:r>
              <a:rPr lang="uk-UA" sz="1200" dirty="0">
                <a:solidFill>
                  <a:schemeClr val="tx2"/>
                </a:solidFill>
              </a:rPr>
              <a:t> оказались </a:t>
            </a:r>
            <a:r>
              <a:rPr lang="uk-UA" sz="1200" dirty="0" err="1">
                <a:solidFill>
                  <a:schemeClr val="tx2"/>
                </a:solidFill>
              </a:rPr>
              <a:t>неожиданно</a:t>
            </a:r>
            <a:r>
              <a:rPr lang="uk-UA" sz="1200" dirty="0">
                <a:solidFill>
                  <a:schemeClr val="tx2"/>
                </a:solidFill>
              </a:rPr>
              <a:t> </a:t>
            </a:r>
            <a:r>
              <a:rPr lang="uk-UA" sz="1200" dirty="0" err="1">
                <a:solidFill>
                  <a:schemeClr val="tx2"/>
                </a:solidFill>
              </a:rPr>
              <a:t>очень</a:t>
            </a:r>
            <a:r>
              <a:rPr lang="uk-UA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образными, эмоционально </a:t>
            </a:r>
            <a:r>
              <a:rPr lang="ru-RU" sz="1200" dirty="0" err="1">
                <a:solidFill>
                  <a:schemeClr val="tx2"/>
                </a:solidFill>
              </a:rPr>
              <a:t>окрашеными</a:t>
            </a:r>
            <a:r>
              <a:rPr lang="ru-RU" sz="1200" dirty="0">
                <a:solidFill>
                  <a:schemeClr val="tx2"/>
                </a:solidFill>
              </a:rPr>
              <a:t>. Лишь 0,9% одесситов, то есть менее, чем один из десяти, говорили о своем нейтральном отношении к </a:t>
            </a:r>
            <a:r>
              <a:rPr lang="ru-RU" sz="1200" dirty="0" err="1">
                <a:solidFill>
                  <a:schemeClr val="tx2"/>
                </a:solidFill>
              </a:rPr>
              <a:t>Горсаду</a:t>
            </a:r>
            <a:r>
              <a:rPr lang="ru-RU" sz="1200" dirty="0">
                <a:solidFill>
                  <a:schemeClr val="tx2"/>
                </a:solidFill>
              </a:rPr>
              <a:t>.  Вообще, для одесситов 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 – это, прежде всего, олицетворение, символ Одессы (37%). Они называют его «жемчужиной Одессы», «сердцем Одессы», «визитной карточкой Одессы», «центром эмоций», утверждают, что «Одессы без </a:t>
            </a:r>
            <a:r>
              <a:rPr lang="ru-RU" sz="1200" dirty="0" err="1">
                <a:solidFill>
                  <a:schemeClr val="tx2"/>
                </a:solidFill>
              </a:rPr>
              <a:t>Горсада</a:t>
            </a:r>
            <a:r>
              <a:rPr lang="ru-RU" sz="1200" dirty="0">
                <a:solidFill>
                  <a:schemeClr val="tx2"/>
                </a:solidFill>
              </a:rPr>
              <a:t> нет».  Кроме того, почти пятая часть (19%)  опрошенных воспринимают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, прежде всего, как «зеленый оазис в центре Одессы»,  как «легкие центра города».  Также практически каждый пятый (18%)  говорят, что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 для них это – исторический памятник, называют его «памятником архитектуры», «доброй рукой прошлого настоящему», «культурным наследием».  Также респонденты уверены, что 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 - «Это то место, в котором стремится побывать любой человек, попавший в Одессу»,  что «Это святое место встречи старых друзей, общения, свиданий…», «главный парк города», «Культурный центр, который  очень важен для отдыха одесситов»,  «прикраса </a:t>
            </a:r>
            <a:r>
              <a:rPr lang="ru-RU" sz="1200" dirty="0" err="1">
                <a:solidFill>
                  <a:schemeClr val="tx2"/>
                </a:solidFill>
              </a:rPr>
              <a:t>міста</a:t>
            </a:r>
            <a:r>
              <a:rPr lang="ru-RU" sz="1200" dirty="0">
                <a:solidFill>
                  <a:schemeClr val="tx2"/>
                </a:solidFill>
              </a:rPr>
              <a:t>», и, в </a:t>
            </a:r>
            <a:r>
              <a:rPr lang="ru-RU" sz="1200" dirty="0" err="1">
                <a:solidFill>
                  <a:schemeClr val="tx2"/>
                </a:solidFill>
              </a:rPr>
              <a:t>конце-концов</a:t>
            </a:r>
            <a:r>
              <a:rPr lang="ru-RU" sz="1200" dirty="0">
                <a:solidFill>
                  <a:schemeClr val="tx2"/>
                </a:solidFill>
              </a:rPr>
              <a:t>, говорят, что «это просто наш </a:t>
            </a:r>
            <a:r>
              <a:rPr lang="ru-RU" sz="1200" dirty="0" err="1">
                <a:solidFill>
                  <a:schemeClr val="tx2"/>
                </a:solidFill>
              </a:rPr>
              <a:t>горсад</a:t>
            </a:r>
            <a:r>
              <a:rPr lang="ru-RU" sz="1200" dirty="0">
                <a:solidFill>
                  <a:schemeClr val="tx2"/>
                </a:solidFill>
              </a:rPr>
              <a:t>, который все любят!». </a:t>
            </a:r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Вообще, </a:t>
            </a:r>
            <a:r>
              <a:rPr lang="ru-RU" sz="1200" dirty="0" err="1" smtClean="0">
                <a:solidFill>
                  <a:schemeClr val="tx2"/>
                </a:solidFill>
              </a:rPr>
              <a:t>Горсад</a:t>
            </a:r>
            <a:r>
              <a:rPr lang="ru-RU" sz="1200" dirty="0" smtClean="0">
                <a:solidFill>
                  <a:schemeClr val="tx2"/>
                </a:solidFill>
              </a:rPr>
              <a:t> посещается одесситами достаточно часто – так, каждый десятый утверждает, что бывает в нем практически каждый день,  а 61% респондентов приходят  в </a:t>
            </a:r>
            <a:r>
              <a:rPr lang="ru-RU" sz="1200" dirty="0" err="1" smtClean="0">
                <a:solidFill>
                  <a:schemeClr val="tx2"/>
                </a:solidFill>
              </a:rPr>
              <a:t>Горсад</a:t>
            </a:r>
            <a:r>
              <a:rPr lang="ru-RU" sz="1200" dirty="0" smtClean="0">
                <a:solidFill>
                  <a:schemeClr val="tx2"/>
                </a:solidFill>
              </a:rPr>
              <a:t>  не реже, чем раз в месяц.  Только 7% опрошенных практически не бывают в </a:t>
            </a:r>
            <a:r>
              <a:rPr lang="ru-RU" sz="1200" dirty="0" err="1" smtClean="0">
                <a:solidFill>
                  <a:schemeClr val="tx2"/>
                </a:solidFill>
              </a:rPr>
              <a:t>Горсаду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Несмотря на активные посещения </a:t>
            </a:r>
            <a:r>
              <a:rPr lang="ru-RU" sz="1200" dirty="0" err="1" smtClean="0">
                <a:solidFill>
                  <a:schemeClr val="tx2"/>
                </a:solidFill>
              </a:rPr>
              <a:t>Горсада</a:t>
            </a:r>
            <a:r>
              <a:rPr lang="ru-RU" sz="1200" dirty="0" smtClean="0">
                <a:solidFill>
                  <a:schemeClr val="tx2"/>
                </a:solidFill>
              </a:rPr>
              <a:t>, о Летнем театре одесситы осведомлены не очень хорошо – так, описывая без подсказок локацию Летнего театра, меньше половины респондентов – всего 42% - уверенно заявили, что он расположен в </a:t>
            </a:r>
            <a:r>
              <a:rPr lang="ru-RU" sz="1200" dirty="0" err="1" smtClean="0">
                <a:solidFill>
                  <a:schemeClr val="tx2"/>
                </a:solidFill>
              </a:rPr>
              <a:t>Горсаду</a:t>
            </a:r>
            <a:r>
              <a:rPr lang="ru-RU" sz="1200" dirty="0" smtClean="0">
                <a:solidFill>
                  <a:schemeClr val="tx2"/>
                </a:solidFill>
              </a:rPr>
              <a:t>.  Зато более чем каждый пятый – 21% - считают, что так называется театр в парке Шевченко (вероятно, путая его с Зеленым).  Некоторые респонденты утверждали, что в Одессе есть два Летних театра – в </a:t>
            </a:r>
            <a:r>
              <a:rPr lang="ru-RU" sz="1200" dirty="0" err="1" smtClean="0">
                <a:solidFill>
                  <a:schemeClr val="tx2"/>
                </a:solidFill>
              </a:rPr>
              <a:t>Горсаду</a:t>
            </a:r>
            <a:r>
              <a:rPr lang="ru-RU" sz="1200" dirty="0" smtClean="0">
                <a:solidFill>
                  <a:schemeClr val="tx2"/>
                </a:solidFill>
              </a:rPr>
              <a:t> и парке Шевченко.  Почти треть опрошенных – 32% - либо не смогли ответить на вопрос, либо назвали неправильно расположение.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После того, как респондентам объяснили правильное месторасположение </a:t>
            </a:r>
            <a:r>
              <a:rPr lang="ru-RU" sz="1200" dirty="0">
                <a:solidFill>
                  <a:schemeClr val="tx2"/>
                </a:solidFill>
              </a:rPr>
              <a:t>Л</a:t>
            </a:r>
            <a:r>
              <a:rPr lang="ru-RU" sz="1200" dirty="0" smtClean="0">
                <a:solidFill>
                  <a:schemeClr val="tx2"/>
                </a:solidFill>
              </a:rPr>
              <a:t>етнего,  более половины из них– 51% - заявили, что никогда не посещали Летний театр, а 29% последний раз были в нем примерно в 80е – 90е годы. Одновременно с этим, 8% респондентов посетили  Летний театр в этом месяце. Почти 3/4 одесситов - убеждены, что Летний  театр является частью </a:t>
            </a:r>
            <a:r>
              <a:rPr lang="ru-RU" sz="1200" dirty="0" err="1" smtClean="0">
                <a:solidFill>
                  <a:schemeClr val="tx2"/>
                </a:solidFill>
              </a:rPr>
              <a:t>Горсада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Можно сказать, что жители Одессы не очень хорошо осведомлены о том, что именно в настоящее время происходит на территории Летнего театра: более трети – 34% - вообще не стали отвечать на этот вопрос,  а 23%  уверены, что ворота в Летний театр закрыты, и что за ними – неизвестно.  Одновременно с этим 18% считают, что Летний театр сейчас – это площадка, на которой проходят различные мероприятия – концерты, лекции, выставки, фестивали, мастер-классы, а 12% убеждены, что там происходит реконструкция запущенной территории силами активистов.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36% респондентов не смогли или не захотели сказать, кому, с их точки зрения, принадлежит сейчас Летний театр, 26% считают, что городу,  22% - что находится в аренде у частной компании,  а 19% - что принадлежит частной компании или частному лицу, в том числе Геннадию Труханову.  Зато в вопросе о том, кому Летний театр должен принадлежать, одесситы практически единодушны – 86% убеждены, что он должен находиться в собственности города.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89% жителей города – против строительства на территории Летнего театра ТРЦ, а 88% убеждены, что строительство ТРЦ на территории Летнего театра окажется разрушительным для </a:t>
            </a:r>
            <a:r>
              <a:rPr lang="ru-RU" sz="1200" dirty="0" err="1" smtClean="0">
                <a:solidFill>
                  <a:schemeClr val="tx2"/>
                </a:solidFill>
              </a:rPr>
              <a:t>Горсада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Среди вариантов дальнейшего использования территории Летнего театра самыми популярными являются «Общественное пространство под открытым небом со сценой и экраном»-47%, а также  «Концертный зал под открытым небом» – 44%.  Третье место – 24% - заняла концепция расширения </a:t>
            </a:r>
            <a:r>
              <a:rPr lang="ru-RU" sz="1200" dirty="0" err="1" smtClean="0">
                <a:solidFill>
                  <a:schemeClr val="tx2"/>
                </a:solidFill>
              </a:rPr>
              <a:t>Горсада</a:t>
            </a:r>
            <a:r>
              <a:rPr lang="ru-RU" sz="1200" dirty="0" smtClean="0">
                <a:solidFill>
                  <a:schemeClr val="tx2"/>
                </a:solidFill>
              </a:rPr>
              <a:t> на территорию  Летнего театра: «Цветы, деревья, лужайки, клумбы, фонтан, скамейки».   Горожане считают, что на этой территории не должно быть торговли (хотят 1%), а должны быть, прежде всего, концерты, выступления-55%,  продвижение молодых талантов – 36%,  спокойный отдых в центре города – 35%,  и различные мероприятия для детей – 29%.   От 15% до 10% голосов набрали идеи проведения фестивалей, выставок, фильмов, ярмарок мастеров, лекций, мастер-классов, семинаров, а также танцев.  64% опрошенных убеждены, что культурно-массовые мероприятия должны быть связаны с культурой и историей Одессы.</a:t>
            </a:r>
          </a:p>
        </p:txBody>
      </p:sp>
    </p:spTree>
    <p:extLst>
      <p:ext uri="{BB962C8B-B14F-4D97-AF65-F5344CB8AC3E}">
        <p14:creationId xmlns:p14="http://schemas.microsoft.com/office/powerpoint/2010/main" val="1778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542" y="1249397"/>
            <a:ext cx="11829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82" y="117693"/>
            <a:ext cx="118298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Четверть респондентов считают, что мероприятия на территории Летнего должны быть бесплатными, а 70% убеждены, что как платными, так и бесплатными.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Более половины одесситов – 56% - ради того, чтобы Летний театр находился в собственности города, готовы отдавать некоторую сумму на его содержание, причем 29% - до 100грн, 18%-100…150 </a:t>
            </a:r>
            <a:r>
              <a:rPr lang="ru-RU" sz="1200" dirty="0" err="1" smtClean="0">
                <a:solidFill>
                  <a:schemeClr val="tx2"/>
                </a:solidFill>
              </a:rPr>
              <a:t>грн</a:t>
            </a:r>
            <a:r>
              <a:rPr lang="ru-RU" sz="1200" dirty="0" smtClean="0">
                <a:solidFill>
                  <a:schemeClr val="tx2"/>
                </a:solidFill>
              </a:rPr>
              <a:t>, и 9% - более 200 грн.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Реконструкция Аркадии пришлась по душе трети респондентов – 34%, причем женщинам больше, чем мужчинам.  Больше всего Аркадией довольны молодые респонденты – 49%,   жители Суворовского района, и те участники опроса, чье материальное положение за последний год улучшилось.  Меньше всех – 26% - новая Аркадия нравится тем, кто свое материальное положение оценил как «ниже среднего», а также тем, кто считает, что в Одессе люди живут хуже, чем в других городах Украины.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Более 90% одесситов уверены, что старые дома исторического центра города необходимо либо сохранять и реставрировать, либо реконструировать из новых материалов  в соответствии с историческим прототипом.  В ответах на этот вопрос мнение одесситов, родившихся в Одессе, и одесситов, приехавших в Одессу, отличаются в границах погрешности.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Респонденты уверены, что центр города нуждается, прежде всего, в деревьях (78%/76%), затем идут клумбы, кустарники и лужайки.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Среди одесситов 18-69 лет 58% составляют те, кто в Одессе родился, причем женщин среди них 53%, а почти четверть – 24% - те, кто переехал сюда в юности или молодости, т.е. в 15-25 лет.  9% сегодняшних одесситов переехали в Одессу ребенком или подростком – до 14 лет. 3% постоянных жителей города проживают в Одессе менее пяти лет.</a:t>
            </a:r>
            <a:br>
              <a:rPr lang="ru-RU" sz="1200" dirty="0" smtClean="0">
                <a:solidFill>
                  <a:schemeClr val="tx2"/>
                </a:solidFill>
              </a:rPr>
            </a:b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57% оценивают свое материальное положение как среднее, почти треть – 32% - как «ниже среднего».  Больше всего тех, кто оценил материальное положение своей семьи как «среднее», среди самых младших респондентов – 69% среди мужчин и  74% среди женщин. Вообще, можно говорить о тенденции: среди респондентов до 40 лет мужчины оценивают материальное положение своей семьи выше, чем женщины-их ровесницы. С возрастом эта тенденция меняется на противоположную – так, 60% женщин и 52% мужчин  60-69 говорят о своем положении как о «ниже среднего».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Больше всего тех, кто назвал материальное положение своей семьи «выше среднего», проживает в Приморском районе-9%.  В Малиновском живет больше всего тех, кто свое материальное положение описал словами «ниже среднего» - 36%.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78% одесситов уверены, что материальное положение большинства украинцев за последний год ухудшилось, одновременно с этим только 48% заявляют, что ухудшилось материальное   положение их семей.   40%  сказали, что их материальное положение не изменилось,  но при этом уверены, что это относится только к 13% их соотечественников.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53% опрошенных уверены, что одесситам живется лучше, чем их  соотечественникам в других городах,  38% - что так же, как в других городах.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085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ОТЧЕТ.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 ЦЕНТР ГОРОДА,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ГОРСАД И ЛЕТНИЙ ТЕАТР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63027" y="5720026"/>
            <a:ext cx="9144000" cy="8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71564" y="145746"/>
            <a:ext cx="7848872" cy="63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3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284" y="247133"/>
            <a:ext cx="3831753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ЧАСТО ВЫ ОБЫЧНО ПОСЕЩАЕТЕ ДЕРИБАСОВСКУЮ?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0461" y="228451"/>
            <a:ext cx="5437270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КАК ЧАСТО ВЫ ОБЫЧНО ПОСЕЩАЕТЕ ГОРСАД, РАСПОЛОЖЕННЫЙ РЯДОМ С ДЕРИБАСОВСКОЙ?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" y="1091611"/>
            <a:ext cx="11544587" cy="56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6841" y="1056086"/>
            <a:ext cx="11508827" cy="5693866"/>
          </a:xfrm>
          <a:prstGeom prst="rect">
            <a:avLst/>
          </a:prstGeom>
          <a:noFill/>
          <a:ln w="19050">
            <a:solidFill>
              <a:srgbClr val="EF8943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Олицетворение Одессы-37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%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сердце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Одессы»,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и есть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Одесса»,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визитная карточка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Одессы»,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лицо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Одессы», «Центр эмоций»,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«Самое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важное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место»,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неотъемлемая часть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Одессы»,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витрина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Одессы», «Одесса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без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Горсада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- не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Одесса», «Фишка города», «Украшение города», «Символ Одессы», «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Горсад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 Одессой - одно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целое», «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Горсад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- это наше прошлое, теперешнее и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будущее», «Да 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совершенно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невъ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бенное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место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!», «Это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место силы, культовое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ме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сто для одесситов», «Марка города», «Изюминка города», «Душа Одессы», «Это жизнь Одессы, жизненная артерия», «Жемчужина Одессы», «Для Одессы - это всё», «Детство, молодость, всё. Я там жила, гуляла с детьми, там они выросли.», «Без него Одессы нет,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Дерибасовской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нет, центра города нет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841" y="236500"/>
            <a:ext cx="11508827" cy="6463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ОПИШИТЕ ОДНОЙ КОРОТКОЙ ФРАЗОЙ РОЛЬ ГОРСАДА ДЛЯ ОДЕССЫ: ЧТО, С ВАШЕЙ ТОЧКИ ЗРЕНИЯ, ЗНАЧИТ ГОРСАД ДЛЯ ОДЕССЫ? Спонтанная реакция, только один ответ СЛАЙД 1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47025</TotalTime>
  <Words>2971</Words>
  <Application>Microsoft Office PowerPoint</Application>
  <PresentationFormat>Широкоэкранный</PresentationFormat>
  <Paragraphs>265</Paragraphs>
  <Slides>46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Тема Office</vt:lpstr>
      <vt:lpstr>  ЧТО ХОТЯТ ВИДЕТЬ ОДЕССИТЫ  НА МЕСТЕ  ЛЕТНЕГО ТЕАТРА В ГОРСАДУ? </vt:lpstr>
      <vt:lpstr>Презентация PowerPoint</vt:lpstr>
      <vt:lpstr>Презентация PowerPoint</vt:lpstr>
      <vt:lpstr>  КРАТКИЕ ВЫВОДЫ  ПО ПРОЕКТУ</vt:lpstr>
      <vt:lpstr>Презентация PowerPoint</vt:lpstr>
      <vt:lpstr>Презентация PowerPoint</vt:lpstr>
      <vt:lpstr>  ОТЧЕТ.  1. ЦЕНТР ГОРОДА,  ГОРСАД И ЛЕТНИЙ ТЕАТР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ОТЧЕТ.  2. ЦЕНТР ГОРОДА  И  АРКАДИЯ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ОТЧЕТ.  3. ОДЕССА  И  ОДЕССИТЫ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Larysa</dc:creator>
  <cp:lastModifiedBy>Larysa</cp:lastModifiedBy>
  <cp:revision>280</cp:revision>
  <dcterms:created xsi:type="dcterms:W3CDTF">2018-02-18T16:49:22Z</dcterms:created>
  <dcterms:modified xsi:type="dcterms:W3CDTF">2021-12-15T13:27:35Z</dcterms:modified>
</cp:coreProperties>
</file>